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38"/>
  </p:notesMasterIdLst>
  <p:handoutMasterIdLst>
    <p:handoutMasterId r:id="rId39"/>
  </p:handoutMasterIdLst>
  <p:sldIdLst>
    <p:sldId id="256" r:id="rId5"/>
    <p:sldId id="259" r:id="rId6"/>
    <p:sldId id="260" r:id="rId7"/>
    <p:sldId id="258" r:id="rId8"/>
    <p:sldId id="309" r:id="rId9"/>
    <p:sldId id="289" r:id="rId10"/>
    <p:sldId id="288" r:id="rId11"/>
    <p:sldId id="310" r:id="rId12"/>
    <p:sldId id="290" r:id="rId13"/>
    <p:sldId id="298" r:id="rId14"/>
    <p:sldId id="291" r:id="rId15"/>
    <p:sldId id="299" r:id="rId16"/>
    <p:sldId id="300" r:id="rId17"/>
    <p:sldId id="311" r:id="rId18"/>
    <p:sldId id="312" r:id="rId19"/>
    <p:sldId id="313" r:id="rId20"/>
    <p:sldId id="301" r:id="rId21"/>
    <p:sldId id="305" r:id="rId22"/>
    <p:sldId id="318" r:id="rId23"/>
    <p:sldId id="302" r:id="rId24"/>
    <p:sldId id="317" r:id="rId25"/>
    <p:sldId id="314" r:id="rId26"/>
    <p:sldId id="292" r:id="rId27"/>
    <p:sldId id="303" r:id="rId28"/>
    <p:sldId id="306" r:id="rId29"/>
    <p:sldId id="293" r:id="rId30"/>
    <p:sldId id="307" r:id="rId31"/>
    <p:sldId id="308" r:id="rId32"/>
    <p:sldId id="294" r:id="rId33"/>
    <p:sldId id="316" r:id="rId34"/>
    <p:sldId id="319" r:id="rId35"/>
    <p:sldId id="320" r:id="rId36"/>
    <p:sldId id="282"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Palatino Linotype" panose="02040502050505030304" pitchFamily="18"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
      <p:font typeface="Source Sans Pro Bold" panose="020B0703030403020204" charset="0"/>
      <p:bold r:id="rId52"/>
      <p:italic r:id="rId53"/>
      <p:boldItalic r:id="rId54"/>
    </p:embeddedFont>
    <p:embeddedFont>
      <p:font typeface="Source Serif Pro" panose="02040603050405020204" pitchFamily="18" charset="0"/>
      <p:regular r:id="rId55"/>
      <p:bold r:id="rId56"/>
      <p:italic r:id="rId57"/>
      <p:boldItalic r:id="rId5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77" d="100"/>
          <a:sy n="77" d="100"/>
        </p:scale>
        <p:origin x="720" y="55"/>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unlabeled data 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 digital companion, based on 119,831 reviews of </a:t>
          </a:r>
          <a:r>
            <a:rPr lang="en-US" baseline="0" dirty="0" err="1"/>
            <a:t>Replika</a:t>
          </a:r>
          <a:r>
            <a:rPr lang="en-US" baseline="0" dirty="0"/>
            <a:t>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unlabeled data 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 digital companion, based on 119,831 reviews of </a:t>
          </a:r>
          <a:r>
            <a:rPr lang="en-US" sz="2100" kern="1200" baseline="0" dirty="0" err="1"/>
            <a:t>Replika</a:t>
          </a:r>
          <a:r>
            <a:rPr lang="en-US" sz="2100" kern="1200" baseline="0" dirty="0"/>
            <a:t>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4/23/2023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23/04/2023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23.04.2023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23.04.2023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0FF8B"/>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02-07-2023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0FF8B"/>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rgbClr val="90FF8B"/>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chemeClr val="accent1">
              <a:lumMod val="60000"/>
              <a:lumOff val="40000"/>
            </a:schemeClr>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10</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a:normAutofit/>
          </a:bodyPr>
          <a:lstStyle/>
          <a:p>
            <a:r>
              <a:rPr lang="de-DE" sz="280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chemeClr val="accent1"/>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12</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905692382"/>
              </p:ext>
            </p:extLst>
          </p:nvPr>
        </p:nvGraphicFramePr>
        <p:xfrm>
          <a:off x="495003" y="1299801"/>
          <a:ext cx="8019269" cy="4510952"/>
        </p:xfrm>
        <a:graphic>
          <a:graphicData uri="http://schemas.openxmlformats.org/drawingml/2006/table">
            <a:tbl>
              <a:tblPr firstRow="1" firstCol="1" bandRow="1">
                <a:solidFill>
                  <a:srgbClr val="404040"/>
                </a:solidFill>
              </a:tblPr>
              <a:tblGrid>
                <a:gridCol w="4857910">
                  <a:extLst>
                    <a:ext uri="{9D8B030D-6E8A-4147-A177-3AD203B41FA5}">
                      <a16:colId xmlns:a16="http://schemas.microsoft.com/office/drawing/2014/main" val="49476923"/>
                    </a:ext>
                  </a:extLst>
                </a:gridCol>
                <a:gridCol w="3161359">
                  <a:extLst>
                    <a:ext uri="{9D8B030D-6E8A-4147-A177-3AD203B41FA5}">
                      <a16:colId xmlns:a16="http://schemas.microsoft.com/office/drawing/2014/main" val="840639246"/>
                    </a:ext>
                  </a:extLst>
                </a:gridCol>
              </a:tblGrid>
              <a:tr h="657624">
                <a:tc>
                  <a:txBody>
                    <a:bodyPr/>
                    <a:lstStyle/>
                    <a:p>
                      <a:pPr marL="219456" marR="219456" algn="l" fontAlgn="ctr">
                        <a:lnSpc>
                          <a:spcPct val="150000"/>
                        </a:lnSpc>
                        <a:spcBef>
                          <a:spcPts val="0"/>
                        </a:spcBef>
                        <a:spcAft>
                          <a:spcPts val="0"/>
                        </a:spcAft>
                      </a:pPr>
                      <a:r>
                        <a:rPr lang="en-ID" sz="24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Model</a:t>
                      </a:r>
                      <a:endParaRPr lang="en-ID" sz="2400" b="0" i="0" u="none" strike="noStrike" cap="none" spc="0" dirty="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219456" marR="219456" algn="l" fontAlgn="ctr">
                        <a:lnSpc>
                          <a:spcPct val="150000"/>
                        </a:lnSpc>
                        <a:spcBef>
                          <a:spcPts val="0"/>
                        </a:spcBef>
                        <a:spcAft>
                          <a:spcPts val="0"/>
                        </a:spcAft>
                      </a:pPr>
                      <a:r>
                        <a:rPr lang="en-ID" sz="2400" b="0" i="0" u="none" strike="noStrike" cap="none" spc="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Accuracy Score</a:t>
                      </a:r>
                      <a:endParaRPr lang="en-ID" sz="2400" b="0" i="0" u="none" strike="noStrike" cap="none" spc="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466770946"/>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GPT-3 Zero-shot Classifier</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0.460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10471209"/>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Bernoulli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0.769</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252963885"/>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Multinomial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0.762</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60898487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Logistic Regression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0.855</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83243728"/>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19603965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Linear SVC</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0.883</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extLst>
                  <a:ext uri="{0D108BD9-81ED-4DB2-BD59-A6C34878D82A}">
                    <a16:rowId xmlns:a16="http://schemas.microsoft.com/office/drawing/2014/main" val="3178436526"/>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DistilBertForSequenceClassification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0.910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extLst>
                  <a:ext uri="{0D108BD9-81ED-4DB2-BD59-A6C34878D82A}">
                    <a16:rowId xmlns:a16="http://schemas.microsoft.com/office/drawing/2014/main" val="3757368229"/>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447028" y="1030395"/>
            <a:ext cx="4513161"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a:ln>
                  <a:noFill/>
                </a:ln>
                <a:effectLst/>
                <a:latin typeface="Source Sans Pro" panose="020B0503030403020204" pitchFamily="34" charset="0"/>
                <a:ea typeface="Source Sans Pro" panose="020B0503030403020204" pitchFamily="34" charset="0"/>
                <a:cs typeface="+mn-cs"/>
              </a:rPr>
              <a:t>Table 1. Sentiment Analysis Model Accuracy </a:t>
            </a:r>
            <a:endPar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88086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5650836"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DistilBertForSequenceClassification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descr="Table&#10;&#10;Description automatically generated">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07" y="1906253"/>
            <a:ext cx="5650837" cy="2949613"/>
          </a:xfrm>
        </p:spPr>
      </p:pic>
      <p:pic>
        <p:nvPicPr>
          <p:cNvPr id="31" name="Picture 30" descr="Graphical user interface, application&#10;&#10;Description automatically generated">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747" y="1813720"/>
            <a:ext cx="5032145" cy="4054599"/>
          </a:xfrm>
          <a:prstGeom prst="rect">
            <a:avLst/>
          </a:prstGeom>
        </p:spPr>
      </p:pic>
    </p:spTree>
    <p:extLst>
      <p:ext uri="{BB962C8B-B14F-4D97-AF65-F5344CB8AC3E}">
        <p14:creationId xmlns:p14="http://schemas.microsoft.com/office/powerpoint/2010/main" val="259027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3739858"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5107" y="1906253"/>
            <a:ext cx="5650837" cy="2949613"/>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88274"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Linear SVC to 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 using pickle, a Python library ,and applied to new Unlabeled tweets dataset collected from various regions including America, Europe, Asia, Australia, and Africa.</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pic>
        <p:nvPicPr>
          <p:cNvPr id="2050" name="Picture 21">
            <a:extLst>
              <a:ext uri="{FF2B5EF4-FFF2-40B4-BE49-F238E27FC236}">
                <a16:creationId xmlns:a16="http://schemas.microsoft.com/office/drawing/2014/main" id="{398EF82F-B09C-9DB8-41F8-6E1251B23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530" y="3749177"/>
            <a:ext cx="4313208" cy="27258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spTree>
    <p:extLst>
      <p:ext uri="{BB962C8B-B14F-4D97-AF65-F5344CB8AC3E}">
        <p14:creationId xmlns:p14="http://schemas.microsoft.com/office/powerpoint/2010/main" val="309842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17</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4.3 Unlabeled Data COLLECTION</a:t>
            </a:r>
          </a:p>
        </p:txBody>
      </p:sp>
      <p:sp>
        <p:nvSpPr>
          <p:cNvPr id="13" name="TextBox 12">
            <a:extLst>
              <a:ext uri="{FF2B5EF4-FFF2-40B4-BE49-F238E27FC236}">
                <a16:creationId xmlns:a16="http://schemas.microsoft.com/office/drawing/2014/main" id="{E021056B-BAA8-E407-E1DA-0436ACCAACBC}"/>
              </a:ext>
            </a:extLst>
          </p:cNvPr>
          <p:cNvSpPr txBox="1"/>
          <p:nvPr/>
        </p:nvSpPr>
        <p:spPr>
          <a:xfrm>
            <a:off x="447029" y="3079630"/>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217691" y="6260492"/>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285" y="3378087"/>
            <a:ext cx="7469281" cy="2720654"/>
          </a:xfrm>
        </p:spPr>
      </p:pic>
    </p:spTree>
    <p:extLst>
      <p:ext uri="{BB962C8B-B14F-4D97-AF65-F5344CB8AC3E}">
        <p14:creationId xmlns:p14="http://schemas.microsoft.com/office/powerpoint/2010/main" val="39134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Result for All </a:t>
            </a:r>
            <a:r>
              <a:rPr lang="de-DE" altLang="en-US" sz="1000" b="1" dirty="0">
                <a:latin typeface="Arial" panose="020B0604020202020204" pitchFamily="34" charset="0"/>
                <a:ea typeface="Source Sans Pro" panose="020B0503030403020204" pitchFamily="34" charset="0"/>
                <a:cs typeface="Arial" panose="020B0604020202020204" pitchFamily="34" charset="0"/>
              </a:rPr>
              <a:t>L</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ocations</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3024222263"/>
              </p:ext>
            </p:extLst>
          </p:nvPr>
        </p:nvGraphicFramePr>
        <p:xfrm>
          <a:off x="5221501" y="2011346"/>
          <a:ext cx="6523472" cy="1805694"/>
        </p:xfrm>
        <a:graphic>
          <a:graphicData uri="http://schemas.openxmlformats.org/drawingml/2006/table">
            <a:tbl>
              <a:tblPr firstRow="1" firstCol="1" bandRow="1">
                <a:tableStyleId>{5C22544A-7EE6-4342-B048-85BDC9FD1C3A}</a:tableStyleId>
              </a:tblPr>
              <a:tblGrid>
                <a:gridCol w="1225045">
                  <a:extLst>
                    <a:ext uri="{9D8B030D-6E8A-4147-A177-3AD203B41FA5}">
                      <a16:colId xmlns:a16="http://schemas.microsoft.com/office/drawing/2014/main" val="2263769868"/>
                    </a:ext>
                  </a:extLst>
                </a:gridCol>
                <a:gridCol w="792481">
                  <a:extLst>
                    <a:ext uri="{9D8B030D-6E8A-4147-A177-3AD203B41FA5}">
                      <a16:colId xmlns:a16="http://schemas.microsoft.com/office/drawing/2014/main" val="2938694647"/>
                    </a:ext>
                  </a:extLst>
                </a:gridCol>
                <a:gridCol w="924561">
                  <a:extLst>
                    <a:ext uri="{9D8B030D-6E8A-4147-A177-3AD203B41FA5}">
                      <a16:colId xmlns:a16="http://schemas.microsoft.com/office/drawing/2014/main" val="3215033832"/>
                    </a:ext>
                  </a:extLst>
                </a:gridCol>
                <a:gridCol w="848616">
                  <a:extLst>
                    <a:ext uri="{9D8B030D-6E8A-4147-A177-3AD203B41FA5}">
                      <a16:colId xmlns:a16="http://schemas.microsoft.com/office/drawing/2014/main" val="3284666360"/>
                    </a:ext>
                  </a:extLst>
                </a:gridCol>
                <a:gridCol w="709930">
                  <a:extLst>
                    <a:ext uri="{9D8B030D-6E8A-4147-A177-3AD203B41FA5}">
                      <a16:colId xmlns:a16="http://schemas.microsoft.com/office/drawing/2014/main" val="868578388"/>
                    </a:ext>
                  </a:extLst>
                </a:gridCol>
                <a:gridCol w="643891">
                  <a:extLst>
                    <a:ext uri="{9D8B030D-6E8A-4147-A177-3AD203B41FA5}">
                      <a16:colId xmlns:a16="http://schemas.microsoft.com/office/drawing/2014/main" val="2972777058"/>
                    </a:ext>
                  </a:extLst>
                </a:gridCol>
                <a:gridCol w="610871">
                  <a:extLst>
                    <a:ext uri="{9D8B030D-6E8A-4147-A177-3AD203B41FA5}">
                      <a16:colId xmlns:a16="http://schemas.microsoft.com/office/drawing/2014/main" val="4262767729"/>
                    </a:ext>
                  </a:extLst>
                </a:gridCol>
                <a:gridCol w="768077">
                  <a:extLst>
                    <a:ext uri="{9D8B030D-6E8A-4147-A177-3AD203B41FA5}">
                      <a16:colId xmlns:a16="http://schemas.microsoft.com/office/drawing/2014/main" val="527639070"/>
                    </a:ext>
                  </a:extLst>
                </a:gridCol>
              </a:tblGrid>
              <a:tr h="372468">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Fear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Row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26585">
                <a:tc>
                  <a:txBody>
                    <a:bodyPr/>
                    <a:lstStyle/>
                    <a:p>
                      <a:pPr algn="ctr"/>
                      <a:r>
                        <a:rPr lang="en-ID" sz="1000" dirty="0">
                          <a:solidFill>
                            <a:schemeClr val="tx1"/>
                          </a:solidFill>
                          <a:effectLst/>
                        </a:rPr>
                        <a:t>America</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1053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134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200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128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112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1808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89405423"/>
                  </a:ext>
                </a:extLst>
              </a:tr>
              <a:tr h="226585">
                <a:tc>
                  <a:txBody>
                    <a:bodyPr/>
                    <a:lstStyle/>
                    <a:p>
                      <a:pPr algn="ctr"/>
                      <a:r>
                        <a:rPr lang="en-ID" sz="1000" dirty="0">
                          <a:solidFill>
                            <a:schemeClr val="tx1"/>
                          </a:solidFill>
                          <a:effectLst/>
                        </a:rPr>
                        <a:t>Europe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413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51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62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83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57</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38</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704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3507436623"/>
                  </a:ext>
                </a:extLst>
              </a:tr>
              <a:tr h="226585">
                <a:tc>
                  <a:txBody>
                    <a:bodyPr/>
                    <a:lstStyle/>
                    <a:p>
                      <a:pPr algn="ctr"/>
                      <a:r>
                        <a:rPr lang="en-ID" sz="1000">
                          <a:solidFill>
                            <a:schemeClr val="tx1"/>
                          </a:solidFill>
                          <a:effectLst/>
                        </a:rPr>
                        <a:t>Australia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dirty="0">
                          <a:solidFill>
                            <a:schemeClr val="tx1"/>
                          </a:solidFill>
                          <a:effectLst/>
                        </a:rPr>
                        <a:t>29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2</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49</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936518615"/>
                  </a:ext>
                </a:extLst>
              </a:tr>
              <a:tr h="232792">
                <a:tc>
                  <a:txBody>
                    <a:bodyPr/>
                    <a:lstStyle/>
                    <a:p>
                      <a:pPr algn="ctr"/>
                      <a:r>
                        <a:rPr lang="en-ID" sz="1000">
                          <a:solidFill>
                            <a:schemeClr val="tx1"/>
                          </a:solidFill>
                          <a:effectLst/>
                        </a:rPr>
                        <a:t>Asia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65</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95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1062798265"/>
                  </a:ext>
                </a:extLst>
              </a:tr>
              <a:tr h="232792">
                <a:tc>
                  <a:txBody>
                    <a:bodyPr/>
                    <a:lstStyle/>
                    <a:p>
                      <a:pPr algn="ctr"/>
                      <a:r>
                        <a:rPr lang="en-ID" sz="1000">
                          <a:solidFill>
                            <a:schemeClr val="tx1"/>
                          </a:solidFill>
                          <a:effectLst/>
                        </a:rPr>
                        <a:t>Africa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522969769"/>
                  </a:ext>
                </a:extLst>
              </a:tr>
              <a:tr h="287887">
                <a:tc>
                  <a:txBody>
                    <a:bodyPr/>
                    <a:lstStyle/>
                    <a:p>
                      <a:pPr algn="ctr"/>
                      <a:r>
                        <a:rPr lang="en-ID" sz="1000">
                          <a:solidFill>
                            <a:schemeClr val="tx1"/>
                          </a:solidFill>
                          <a:effectLst/>
                        </a:rPr>
                        <a:t>Column Total</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1560</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191</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254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293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199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160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2657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48481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Linear SVC Model Sentiment Prediction on New Unlabeled Data</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19</a:t>
            </a:fld>
            <a:endParaRPr lang="de-DE"/>
          </a:p>
        </p:txBody>
      </p:sp>
      <p:pic>
        <p:nvPicPr>
          <p:cNvPr id="9" name="Content Placeholder 8" descr="Chart, bubble chart&#10;&#10;Description automatically generated">
            <a:extLst>
              <a:ext uri="{FF2B5EF4-FFF2-40B4-BE49-F238E27FC236}">
                <a16:creationId xmlns:a16="http://schemas.microsoft.com/office/drawing/2014/main" id="{A80D1480-15E6-2246-138A-140CE8A7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678" y="1172055"/>
            <a:ext cx="6680934" cy="5561879"/>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445770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8. Sentiment Analysis Result for Each Locations</a:t>
            </a:r>
          </a:p>
        </p:txBody>
      </p:sp>
    </p:spTree>
    <p:extLst>
      <p:ext uri="{BB962C8B-B14F-4D97-AF65-F5344CB8AC3E}">
        <p14:creationId xmlns:p14="http://schemas.microsoft.com/office/powerpoint/2010/main" val="42719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3435516173"/>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a:bodyPr>
          <a:lstStyle/>
          <a:p>
            <a:r>
              <a:rPr lang="de-DE" sz="2800" kern="1200" cap="all" spc="-20" baseline="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2032634338"/>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2.283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0.808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8.178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0.147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2.464</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0.782</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7.387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11.07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0.193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1.919</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dirty="0">
                          <a:solidFill>
                            <a:schemeClr val="bg1"/>
                          </a:solidFill>
                          <a:effectLst/>
                        </a:rPr>
                        <a:t>0.860</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3.678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0.597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Hypothesis Testing Python codes</a:t>
            </a:r>
          </a:p>
        </p:txBody>
      </p:sp>
      <p:pic>
        <p:nvPicPr>
          <p:cNvPr id="5" name="Picture 4" descr="Text&#10;&#10;Description automatically generated">
            <a:extLst>
              <a:ext uri="{FF2B5EF4-FFF2-40B4-BE49-F238E27FC236}">
                <a16:creationId xmlns:a16="http://schemas.microsoft.com/office/drawing/2014/main" id="{8A81AE73-5B3E-8F61-39A4-70938DBE6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208314"/>
            <a:ext cx="10865639" cy="4464432"/>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4026310608"/>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Joy</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Sadness</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Surprise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Anger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Love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Fear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0.122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0.447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0.411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0.087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1.144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0.382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0.367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0.343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1.553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0.659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0.596</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0.065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0.481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0.372</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2.175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1.517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1.174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0.464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4.007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0.498</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0.013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7.673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1.595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1.957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1.889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4.440</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1.733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0.931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b="1" cap="none" spc="0" dirty="0">
                          <a:solidFill>
                            <a:schemeClr val="tx2">
                              <a:lumMod val="50000"/>
                            </a:schemeClr>
                          </a:solidFill>
                          <a:effectLst/>
                        </a:rPr>
                        <a:t>12.546</a:t>
                      </a:r>
                      <a:endParaRPr lang="en-ID" sz="1600" b="1" cap="none" spc="0" dirty="0">
                        <a:solidFill>
                          <a:schemeClr val="tx2">
                            <a:lumMod val="5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12.546</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12.545792405044367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a:t>
            </a:r>
            <a:r>
              <a:rPr lang="en-US" sz="1800" dirty="0">
                <a:effectLst/>
                <a:latin typeface="Arial" panose="020B0604020202020204" pitchFamily="34" charset="0"/>
                <a:ea typeface="Arial MT"/>
                <a:cs typeface="Palatino Linotype" panose="02040502050505030304" pitchFamily="18" charset="0"/>
              </a:rPr>
              <a:t>For example, a model that uses machine learning could have difficulty accurately detecting tweets that contain irony or sarcasm, as well as tweets that show a negative attitude through negation.</a:t>
            </a:r>
            <a:r>
              <a:rPr lang="en-ID" sz="1800" dirty="0">
                <a:latin typeface="Palatino Linotype" panose="02040502050505030304" pitchFamily="18" charset="0"/>
                <a:ea typeface="Arial MT"/>
                <a:cs typeface="Palatino Linotype" panose="02040502050505030304" pitchFamily="18" charset="0"/>
              </a:rPr>
              <a: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 However, It should be noted that the sample size of tweets collected from Africa is too small to accurately evaluate the relationship between location and sentiment in this region.</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196193"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In addition, further studies are needed regarding people's concerns about security and privacy when communicating with digital friends</a:t>
            </a: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396327695"/>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910380369"/>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1161428"/>
          </a:xfrm>
          <a:prstGeom prst="rect">
            <a:avLst/>
          </a:prstGeom>
        </p:spPr>
        <p:txBody>
          <a:bodyPr vert="horz" lIns="0" tIns="25200" rIns="0" bIns="0" rtlCol="0" anchor="t">
            <a:normAutofit/>
          </a:bodyPr>
          <a:lstStyle/>
          <a:p>
            <a:pPr>
              <a:lnSpc>
                <a:spcPct val="120000"/>
              </a:lnSpc>
              <a:spcAft>
                <a:spcPts val="600"/>
              </a:spcAft>
              <a:buClr>
                <a:schemeClr val="accent5"/>
              </a:buClr>
              <a:buSzPct val="120000"/>
              <a:buFont typeface="Symbol" pitchFamily="2" charset="2"/>
              <a:buChar char="-"/>
            </a:pPr>
            <a:r>
              <a:rPr lang="de-DE" sz="1200" dirty="0">
                <a:effectLst/>
              </a:rPr>
              <a:t>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23.04.2023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65" y="3720042"/>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333</TotalTime>
  <Words>3188</Words>
  <Application>Microsoft Office PowerPoint</Application>
  <PresentationFormat>Widescreen</PresentationFormat>
  <Paragraphs>399</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Symbol</vt:lpstr>
      <vt:lpstr>Source Sans Pro Bold</vt:lpstr>
      <vt:lpstr>Source Sans Pro</vt:lpstr>
      <vt:lpstr>Source Serif Pro</vt:lpstr>
      <vt:lpstr>Calibri</vt:lpstr>
      <vt:lpstr>Palatino Linotype</vt:lpstr>
      <vt:lpstr>Wingdings</vt:lpstr>
      <vt:lpstr>Arial</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3. Methodology</vt:lpstr>
      <vt:lpstr>3. Methodology</vt:lpstr>
      <vt:lpstr>4. RESULTS FINDINGS </vt:lpstr>
      <vt:lpstr>4.1. Labeled Data Preparation </vt:lpstr>
      <vt:lpstr>4.2. Performance EvaluatioN &amp; MODEL SELECTION</vt:lpstr>
      <vt:lpstr>4.2. Performance EvaluatioN &amp; MODEL SELECTION</vt:lpstr>
      <vt:lpstr>4.2. Performance EvaluatioN &amp; MODEL SELECTION</vt:lpstr>
      <vt:lpstr>4.2. Performance EvaluatioN &amp; MODEL SELECTION</vt:lpstr>
      <vt:lpstr>4.3 Unlabeled Data COLLECTION</vt:lpstr>
      <vt:lpstr>4.4 Sentiment Analysis Result on  Unlabeled Data and Location Comparison</vt:lpstr>
      <vt:lpstr>4.4 Sentiment Analysis Result on  Unlabeled Data and Location Comparison</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140</cp:revision>
  <dcterms:created xsi:type="dcterms:W3CDTF">2021-05-18T13:01:34Z</dcterms:created>
  <dcterms:modified xsi:type="dcterms:W3CDTF">2023-04-23T02:40:10Z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